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</p:sldMasterIdLst>
  <p:notesMasterIdLst>
    <p:notesMasterId r:id="rId11"/>
  </p:notesMasterIdLst>
  <p:sldIdLst>
    <p:sldId id="279" r:id="rId3"/>
    <p:sldId id="285" r:id="rId4"/>
    <p:sldId id="286" r:id="rId5"/>
    <p:sldId id="287" r:id="rId6"/>
    <p:sldId id="283" r:id="rId7"/>
    <p:sldId id="288" r:id="rId8"/>
    <p:sldId id="280" r:id="rId9"/>
    <p:sldId id="281" r:id="rId10"/>
  </p:sldIdLst>
  <p:sldSz cx="9144000" cy="6858000" type="screen4x3"/>
  <p:notesSz cx="6797675" cy="9926638"/>
  <p:defaultTextStyle>
    <a:defPPr>
      <a:defRPr lang="it-IT"/>
    </a:defPPr>
    <a:lvl1pPr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5pPr>
    <a:lvl6pPr marL="2286000" algn="l" defTabSz="914400" rtl="0" eaLnBrk="1" latinLnBrk="0" hangingPunct="1"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6pPr>
    <a:lvl7pPr marL="2743200" algn="l" defTabSz="914400" rtl="0" eaLnBrk="1" latinLnBrk="0" hangingPunct="1"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7pPr>
    <a:lvl8pPr marL="3200400" algn="l" defTabSz="914400" rtl="0" eaLnBrk="1" latinLnBrk="0" hangingPunct="1"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8pPr>
    <a:lvl9pPr marL="3657600" algn="l" defTabSz="914400" rtl="0" eaLnBrk="1" latinLnBrk="0" hangingPunct="1">
      <a:defRPr sz="2000" u="sng" kern="1200">
        <a:solidFill>
          <a:schemeClr val="tx1"/>
        </a:solidFill>
        <a:latin typeface="Futura XBlkCn B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13A"/>
    <a:srgbClr val="CC6600"/>
    <a:srgbClr val="FF9900"/>
    <a:srgbClr val="FF4200"/>
    <a:srgbClr val="FF2E00"/>
    <a:srgbClr val="FF3500"/>
    <a:srgbClr val="3333CC"/>
    <a:srgbClr val="3366FF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Times New Roman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Times New Roman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16388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Times New Roman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Times New Roman" pitchFamily="18" charset="0"/>
              </a:defRPr>
            </a:lvl1pPr>
          </a:lstStyle>
          <a:p>
            <a:fld id="{CA9829CB-C11D-45A1-9719-852F94BE608E}" type="slidenum">
              <a:rPr lang="it-IT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1905000"/>
          </a:xfrm>
          <a:prstGeom prst="rect">
            <a:avLst/>
          </a:prstGeom>
          <a:solidFill>
            <a:srgbClr val="F9A13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381000"/>
            <a:ext cx="6400800" cy="1143000"/>
          </a:xfrm>
        </p:spPr>
        <p:txBody>
          <a:bodyPr/>
          <a:lstStyle>
            <a:lvl1pPr>
              <a:defRPr sz="3600">
                <a:latin typeface="Helvetica-Black-SemiBold" pitchFamily="2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4000"/>
            </a:lvl1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1800" y="6172200"/>
            <a:ext cx="4800600" cy="457200"/>
          </a:xfrm>
        </p:spPr>
        <p:txBody>
          <a:bodyPr/>
          <a:lstStyle>
            <a:lvl1pPr algn="r">
              <a:defRPr/>
            </a:lvl1pPr>
          </a:lstStyle>
          <a:p>
            <a:endParaRPr lang="it-IT" dirty="0"/>
          </a:p>
        </p:txBody>
      </p:sp>
      <p:pic>
        <p:nvPicPr>
          <p:cNvPr id="44041" name="Picture 9" descr="crest-ne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5138" y="2133600"/>
            <a:ext cx="1057275" cy="1368425"/>
          </a:xfrm>
          <a:prstGeom prst="rect">
            <a:avLst/>
          </a:prstGeom>
          <a:noFill/>
        </p:spPr>
      </p:pic>
      <p:pic>
        <p:nvPicPr>
          <p:cNvPr id="44044" name="Picture 12" descr="scritta_bocconi_aranci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8" y="2108200"/>
            <a:ext cx="571500" cy="23907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332F30-7EF7-4032-8137-3A57D13B073E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dirty="0" smtClean="0"/>
              <a:t>Fare clic sull'icona per inserire un'immagine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302A90-9519-41F6-88A7-993C155DBA37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B972AC-1788-460D-9F8F-844A56874041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172200" y="381000"/>
            <a:ext cx="1752600" cy="56388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0" y="381000"/>
            <a:ext cx="5105400" cy="56388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28718D-D178-4ECF-947C-EFA50587E1D2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1905000"/>
          </a:xfrm>
          <a:prstGeom prst="rect">
            <a:avLst/>
          </a:prstGeom>
          <a:solidFill>
            <a:srgbClr val="F9A13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381000"/>
            <a:ext cx="6400800" cy="1143000"/>
          </a:xfrm>
        </p:spPr>
        <p:txBody>
          <a:bodyPr/>
          <a:lstStyle>
            <a:lvl1pPr>
              <a:defRPr sz="3600">
                <a:latin typeface="Helvetica-Black-SemiBold" pitchFamily="2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4000"/>
            </a:lvl1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1800" y="6172200"/>
            <a:ext cx="4800600" cy="457200"/>
          </a:xfrm>
        </p:spPr>
        <p:txBody>
          <a:bodyPr/>
          <a:lstStyle>
            <a:lvl1pPr algn="r">
              <a:defRPr/>
            </a:lvl1pPr>
          </a:lstStyle>
          <a:p>
            <a:endParaRPr lang="it-IT" dirty="0"/>
          </a:p>
        </p:txBody>
      </p:sp>
      <p:pic>
        <p:nvPicPr>
          <p:cNvPr id="44041" name="Picture 9" descr="crest-ner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5138" y="2133600"/>
            <a:ext cx="1057275" cy="1368425"/>
          </a:xfrm>
          <a:prstGeom prst="rect">
            <a:avLst/>
          </a:prstGeom>
          <a:noFill/>
        </p:spPr>
      </p:pic>
      <p:pic>
        <p:nvPicPr>
          <p:cNvPr id="44044" name="Picture 12" descr="scritta_bocconi_aranci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8" y="2108200"/>
            <a:ext cx="571500" cy="23907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41ACB2-8F11-4AB8-A892-AC0A551E1C33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82B233-6E43-47CE-9CAB-DE621BC6209C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0" y="2133600"/>
            <a:ext cx="3429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429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558EE1-D795-4C63-9519-9347D499F7A5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9872BE-61AD-43C1-ADB6-679234F31BFA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>
          <a:xfrm>
            <a:off x="179512" y="6432376"/>
            <a:ext cx="648072" cy="381000"/>
          </a:xfrm>
        </p:spPr>
        <p:txBody>
          <a:bodyPr/>
          <a:lstStyle>
            <a:lvl1pPr>
              <a:defRPr sz="1600" b="1">
                <a:solidFill>
                  <a:srgbClr val="F9A13A"/>
                </a:solidFill>
              </a:defRPr>
            </a:lvl1pPr>
          </a:lstStyle>
          <a:p>
            <a:fld id="{8739014A-2DE2-427D-AED0-88FDF2C12C8B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60208D-F272-4166-A902-F2BE89B20621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CCFB5E-C1E0-42A0-B584-06F65C861867}" type="slidenum">
              <a:rPr lang="it-IT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1905000"/>
          </a:xfrm>
          <a:prstGeom prst="rect">
            <a:avLst/>
          </a:prstGeom>
          <a:solidFill>
            <a:srgbClr val="F9A13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88" y="381000"/>
            <a:ext cx="6858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133600"/>
            <a:ext cx="7010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29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u="none">
                <a:latin typeface="Helvetica 45 Light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24840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400" u="none">
                <a:latin typeface="+mj-lt"/>
              </a:defRPr>
            </a:lvl1pPr>
          </a:lstStyle>
          <a:p>
            <a:fld id="{C060208D-F272-4166-A902-F2BE89B20621}" type="slidenum">
              <a:rPr lang="it-IT"/>
              <a:pPr/>
              <a:t>‹N›</a:t>
            </a:fld>
            <a:endParaRPr lang="it-IT" dirty="0"/>
          </a:p>
        </p:txBody>
      </p:sp>
      <p:pic>
        <p:nvPicPr>
          <p:cNvPr id="1039" name="Picture 15" descr="scritta_bocconi_arancion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3188" y="2108200"/>
            <a:ext cx="571500" cy="2390775"/>
          </a:xfrm>
          <a:prstGeom prst="rect">
            <a:avLst/>
          </a:prstGeom>
          <a:noFill/>
        </p:spPr>
      </p:pic>
      <p:sp>
        <p:nvSpPr>
          <p:cNvPr id="10" name="CasellaDiTesto 9"/>
          <p:cNvSpPr txBox="1"/>
          <p:nvPr userDrawn="1"/>
        </p:nvSpPr>
        <p:spPr>
          <a:xfrm rot="16200000">
            <a:off x="-436869" y="5130524"/>
            <a:ext cx="1772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200" b="1" u="none" dirty="0" smtClean="0">
                <a:solidFill>
                  <a:srgbClr val="F9A13A"/>
                </a:solidFill>
                <a:latin typeface="Times New Roman" pitchFamily="18" charset="0"/>
                <a:cs typeface="Times New Roman" pitchFamily="18" charset="0"/>
              </a:rPr>
              <a:t>CERTeT</a:t>
            </a:r>
            <a:endParaRPr lang="it-IT" sz="4400" b="1" u="none" dirty="0">
              <a:solidFill>
                <a:srgbClr val="F9A1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Connettore 1 11"/>
          <p:cNvCxnSpPr/>
          <p:nvPr userDrawn="1"/>
        </p:nvCxnSpPr>
        <p:spPr bwMode="auto">
          <a:xfrm>
            <a:off x="714632" y="2204864"/>
            <a:ext cx="0" cy="4032448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rgbClr val="F9A13A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 65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73AEF-EEE2-4636-8330-90712007015F}" type="datetimeFigureOut">
              <a:rPr lang="it-IT" smtClean="0"/>
              <a:pPr/>
              <a:t>18/11/2011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BA4DD-54C1-48B0-9C03-08889D714D4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 smtClean="0">
                <a:latin typeface="Helvetica 65 Medium" pitchFamily="34" charset="0"/>
              </a:rPr>
              <a:t>Unione Province Italiane</a:t>
            </a:r>
            <a:endParaRPr lang="it-IT" dirty="0">
              <a:latin typeface="Helvetica 65 Medium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48880"/>
            <a:ext cx="6400800" cy="3744416"/>
          </a:xfrm>
        </p:spPr>
        <p:txBody>
          <a:bodyPr/>
          <a:lstStyle/>
          <a:p>
            <a:pPr algn="ctr"/>
            <a:r>
              <a:rPr lang="it-IT" dirty="0" smtClean="0"/>
              <a:t>Il riassetto delle </a:t>
            </a:r>
            <a:r>
              <a:rPr lang="it-IT" dirty="0" smtClean="0"/>
              <a:t>province</a:t>
            </a:r>
            <a:r>
              <a:rPr lang="it-IT" dirty="0" smtClean="0"/>
              <a:t>: risparmio </a:t>
            </a:r>
            <a:br>
              <a:rPr lang="it-IT" dirty="0" smtClean="0"/>
            </a:br>
            <a:r>
              <a:rPr lang="it-IT" dirty="0" smtClean="0"/>
              <a:t>o aggravio di costi?</a:t>
            </a:r>
          </a:p>
          <a:p>
            <a:pPr algn="ctr"/>
            <a:endParaRPr lang="it-IT" sz="2000" dirty="0" smtClean="0"/>
          </a:p>
          <a:p>
            <a:pPr algn="ctr"/>
            <a:r>
              <a:rPr lang="it-IT" sz="2400" dirty="0" smtClean="0"/>
              <a:t>Obiettivi dello studio e primi dati di inquadramento</a:t>
            </a:r>
          </a:p>
          <a:p>
            <a:pPr algn="ctr"/>
            <a:endParaRPr lang="it-IT" sz="700" dirty="0" smtClean="0"/>
          </a:p>
          <a:p>
            <a:pPr algn="ctr"/>
            <a:r>
              <a:rPr lang="it-IT" sz="1800" dirty="0" smtClean="0"/>
              <a:t>Milano, 21 novembre 2011</a:t>
            </a:r>
            <a:endParaRPr lang="it-IT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Obiettivi dello studio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14400" y="2133600"/>
            <a:ext cx="7690048" cy="4247728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it-IT" sz="1800" dirty="0" smtClean="0"/>
              <a:t>Si è molto dibattuto sull’opportunità di “eliminare” le </a:t>
            </a:r>
            <a:r>
              <a:rPr lang="it-IT" sz="1800" dirty="0" smtClean="0"/>
              <a:t>province</a:t>
            </a:r>
            <a:r>
              <a:rPr lang="it-IT" sz="1800" dirty="0" smtClean="0"/>
              <a:t>, o di accorparle in unità di più grandi dimensioni. Le varie ipotesi sono basate su approcci poco documentati sui reali benefici e sui possibili costi che tali scelte potrebbero comportare.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800" dirty="0" smtClean="0"/>
              <a:t>L’argomentazione più frequente è che eliminando le </a:t>
            </a:r>
            <a:r>
              <a:rPr lang="it-IT" sz="1800" dirty="0" smtClean="0"/>
              <a:t>province </a:t>
            </a:r>
            <a:r>
              <a:rPr lang="it-IT" sz="1800" dirty="0" smtClean="0"/>
              <a:t>si conseguirebbe una riduzione dei “costi della politica” e calcoli sommari danno cifre molto rilevanti sui risparmi possibili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800" dirty="0" smtClean="0"/>
              <a:t>Stime più prudenti, hanno da subito messo in evidenza che i risparmi dei “costi della politica” sono poco significativi rispetto ai sacrifici oggettivi che la manovra finanziaria impone al Paese nei prossimi anni.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800" dirty="0" smtClean="0"/>
              <a:t>Lo studio, senza assumere posizioni pregiudizialmente favorevoli o sfavorevoli, ha cercato di ricostruire un quadro attendibile delle entrate e delle spese delle </a:t>
            </a:r>
            <a:r>
              <a:rPr lang="it-IT" sz="1800" dirty="0" smtClean="0"/>
              <a:t>province</a:t>
            </a:r>
            <a:r>
              <a:rPr lang="it-IT" sz="1800" dirty="0" smtClean="0"/>
              <a:t>, e di valutare il quadro complessivo dei costi e dei benefici connessi all’eventuale riassetto di questi </a:t>
            </a:r>
            <a:r>
              <a:rPr lang="it-IT" sz="1800" dirty="0" smtClean="0"/>
              <a:t>enti intermedi</a:t>
            </a:r>
            <a:r>
              <a:rPr lang="it-IT" sz="1800" dirty="0" smtClean="0"/>
              <a:t>.</a:t>
            </a:r>
          </a:p>
          <a:p>
            <a:pPr marL="0" indent="0">
              <a:buNone/>
            </a:pPr>
            <a:endParaRPr lang="it-IT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4088" y="381000"/>
            <a:ext cx="7578352" cy="1143000"/>
          </a:xfrm>
        </p:spPr>
        <p:txBody>
          <a:bodyPr/>
          <a:lstStyle/>
          <a:p>
            <a:r>
              <a:rPr lang="it-IT" dirty="0" smtClean="0"/>
              <a:t>La spesa complessiva delle province(*) nel 2010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39014A-2DE2-427D-AED0-88FDF2C12C8B}" type="slidenum">
              <a:rPr lang="it-IT" smtClean="0"/>
              <a:pPr/>
              <a:t>3</a:t>
            </a:fld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3212976"/>
            <a:ext cx="4490095" cy="283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187624" y="1981289"/>
            <a:ext cx="6624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u="none" dirty="0" smtClean="0"/>
              <a:t>La </a:t>
            </a:r>
            <a:r>
              <a:rPr lang="it-IT" u="none" dirty="0" smtClean="0"/>
              <a:t>spesa complessiva delle province  nel 2010 è stata di </a:t>
            </a:r>
          </a:p>
          <a:p>
            <a:pPr algn="l"/>
            <a:r>
              <a:rPr lang="it-IT" u="none" dirty="0" smtClean="0"/>
              <a:t>€ </a:t>
            </a:r>
            <a:r>
              <a:rPr lang="it-IT" b="1" u="none" dirty="0" smtClean="0"/>
              <a:t>11,5 miliardi</a:t>
            </a:r>
            <a:r>
              <a:rPr lang="it-IT" u="none" dirty="0" smtClean="0"/>
              <a:t>, di cui </a:t>
            </a:r>
            <a:r>
              <a:rPr lang="it-IT" u="none" dirty="0" smtClean="0"/>
              <a:t>€ 8,6 </a:t>
            </a:r>
            <a:r>
              <a:rPr lang="it-IT" u="none" dirty="0" err="1" smtClean="0"/>
              <a:t>mld</a:t>
            </a:r>
            <a:r>
              <a:rPr lang="it-IT" u="none" dirty="0" smtClean="0"/>
              <a:t> di spesa corrente e </a:t>
            </a:r>
          </a:p>
          <a:p>
            <a:pPr algn="l"/>
            <a:r>
              <a:rPr lang="it-IT" u="none" dirty="0" smtClean="0"/>
              <a:t>€ 2.9 </a:t>
            </a:r>
            <a:r>
              <a:rPr lang="it-IT" u="none" dirty="0" err="1" smtClean="0"/>
              <a:t>mld</a:t>
            </a:r>
            <a:r>
              <a:rPr lang="it-IT" u="none" dirty="0" smtClean="0"/>
              <a:t> in investimenti.</a:t>
            </a:r>
            <a:endParaRPr lang="it-IT" u="none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827584" y="6237312"/>
            <a:ext cx="3072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u="none" dirty="0" smtClean="0">
                <a:latin typeface="Calibri" pitchFamily="34" charset="0"/>
              </a:rPr>
              <a:t>(*) Al netto della Valle d’Aosta e delle </a:t>
            </a:r>
            <a:r>
              <a:rPr lang="it-IT" sz="1200" u="none" dirty="0" smtClean="0">
                <a:latin typeface="Calibri" pitchFamily="34" charset="0"/>
              </a:rPr>
              <a:t>province</a:t>
            </a:r>
          </a:p>
          <a:p>
            <a:pPr algn="l"/>
            <a:r>
              <a:rPr lang="it-IT" sz="1200" u="none" dirty="0" smtClean="0">
                <a:latin typeface="Calibri" pitchFamily="34" charset="0"/>
              </a:rPr>
              <a:t> </a:t>
            </a:r>
            <a:r>
              <a:rPr lang="it-IT" sz="1200" u="none" dirty="0" smtClean="0">
                <a:latin typeface="Calibri" pitchFamily="34" charset="0"/>
              </a:rPr>
              <a:t>    </a:t>
            </a:r>
            <a:r>
              <a:rPr lang="it-IT" sz="1200" u="none" dirty="0" smtClean="0">
                <a:latin typeface="Calibri" pitchFamily="34" charset="0"/>
              </a:rPr>
              <a:t> </a:t>
            </a:r>
            <a:r>
              <a:rPr lang="it-IT" sz="1200" u="none" dirty="0" smtClean="0">
                <a:latin typeface="Calibri" pitchFamily="34" charset="0"/>
              </a:rPr>
              <a:t>di Bolzano e Trento</a:t>
            </a:r>
            <a:endParaRPr lang="it-IT" sz="1200" u="none" dirty="0">
              <a:latin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05503"/>
            <a:ext cx="5400600" cy="390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8028384" y="6381328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Fonte: </a:t>
            </a:r>
            <a:r>
              <a:rPr lang="it-IT" sz="1000" u="none" dirty="0" smtClean="0">
                <a:latin typeface="Calibri" pitchFamily="34" charset="0"/>
              </a:rPr>
              <a:t>SIOPE</a:t>
            </a:r>
            <a:endParaRPr lang="it-IT" sz="1000" u="none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4088" y="381000"/>
            <a:ext cx="7290320" cy="1143000"/>
          </a:xfrm>
        </p:spPr>
        <p:txBody>
          <a:bodyPr/>
          <a:lstStyle/>
          <a:p>
            <a:r>
              <a:rPr lang="it-IT" dirty="0" smtClean="0"/>
              <a:t>La spesa per abitante delle province (*) nel 2010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39014A-2DE2-427D-AED0-88FDF2C12C8B}" type="slidenum">
              <a:rPr lang="it-IT" smtClean="0"/>
              <a:pPr/>
              <a:t>4</a:t>
            </a:fld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9"/>
            <a:ext cx="770485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899592" y="5725705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u="none" dirty="0" smtClean="0"/>
              <a:t>La </a:t>
            </a:r>
            <a:r>
              <a:rPr lang="it-IT" u="none" dirty="0" smtClean="0"/>
              <a:t>spesa complessiva per abitante varia tra € 360 delle province del  Friuli Venezia Giulia e € 132 delle province della Sicilia. </a:t>
            </a:r>
          </a:p>
          <a:p>
            <a:pPr algn="l"/>
            <a:r>
              <a:rPr lang="it-IT" u="none" dirty="0" smtClean="0"/>
              <a:t>La media delle province considerate è € 193 pro capite.</a:t>
            </a:r>
            <a:endParaRPr lang="it-IT" u="none" dirty="0"/>
          </a:p>
        </p:txBody>
      </p:sp>
      <p:sp>
        <p:nvSpPr>
          <p:cNvPr id="6" name="CasellaDiTesto 5"/>
          <p:cNvSpPr txBox="1"/>
          <p:nvPr/>
        </p:nvSpPr>
        <p:spPr>
          <a:xfrm rot="16200000">
            <a:off x="7227244" y="3438053"/>
            <a:ext cx="3072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u="none" dirty="0" smtClean="0">
                <a:latin typeface="Calibri" pitchFamily="34" charset="0"/>
              </a:rPr>
              <a:t>(*) Al netto della Valle d’Aosta e delle </a:t>
            </a:r>
            <a:r>
              <a:rPr lang="it-IT" sz="1200" u="none" dirty="0" smtClean="0">
                <a:latin typeface="Calibri" pitchFamily="34" charset="0"/>
              </a:rPr>
              <a:t>province</a:t>
            </a:r>
          </a:p>
          <a:p>
            <a:pPr algn="l"/>
            <a:r>
              <a:rPr lang="it-IT" sz="1200" u="none" dirty="0" smtClean="0">
                <a:latin typeface="Calibri" pitchFamily="34" charset="0"/>
              </a:rPr>
              <a:t> </a:t>
            </a:r>
            <a:r>
              <a:rPr lang="it-IT" sz="1200" u="none" dirty="0" smtClean="0">
                <a:latin typeface="Calibri" pitchFamily="34" charset="0"/>
              </a:rPr>
              <a:t>    </a:t>
            </a:r>
            <a:r>
              <a:rPr lang="it-IT" sz="1200" u="none" dirty="0" smtClean="0">
                <a:latin typeface="Calibri" pitchFamily="34" charset="0"/>
              </a:rPr>
              <a:t> </a:t>
            </a:r>
            <a:r>
              <a:rPr lang="it-IT" sz="1200" u="none" dirty="0" smtClean="0">
                <a:latin typeface="Calibri" pitchFamily="34" charset="0"/>
              </a:rPr>
              <a:t>di Bolzano e Trento</a:t>
            </a:r>
            <a:endParaRPr lang="it-IT" sz="1200" u="none" dirty="0">
              <a:latin typeface="Calibri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452320" y="5343019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Fonte: </a:t>
            </a:r>
            <a:r>
              <a:rPr lang="it-IT" sz="1000" u="none" dirty="0" smtClean="0">
                <a:latin typeface="Calibri" pitchFamily="34" charset="0"/>
              </a:rPr>
              <a:t>SIOPE</a:t>
            </a:r>
            <a:endParaRPr lang="it-IT" sz="1000" u="none" dirty="0">
              <a:latin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012160" y="2154342"/>
            <a:ext cx="2340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u="none" dirty="0" smtClean="0"/>
              <a:t>Spesa totale pro </a:t>
            </a:r>
            <a:r>
              <a:rPr lang="it-IT" sz="1600" u="none" dirty="0" smtClean="0"/>
              <a:t>capite</a:t>
            </a:r>
            <a:endParaRPr lang="it-IT" sz="16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4088" y="381000"/>
            <a:ext cx="8189912" cy="1143000"/>
          </a:xfrm>
        </p:spPr>
        <p:txBody>
          <a:bodyPr/>
          <a:lstStyle/>
          <a:p>
            <a:r>
              <a:rPr lang="it-IT" dirty="0" smtClean="0"/>
              <a:t>I costi della rappresentanza democratica: </a:t>
            </a:r>
            <a:br>
              <a:rPr lang="it-IT" dirty="0" smtClean="0"/>
            </a:br>
            <a:r>
              <a:rPr lang="it-IT" dirty="0" smtClean="0"/>
              <a:t>€ 126 </a:t>
            </a:r>
            <a:r>
              <a:rPr lang="it-IT" dirty="0" err="1" smtClean="0"/>
              <a:t>mil</a:t>
            </a:r>
            <a:r>
              <a:rPr lang="it-IT" dirty="0" smtClean="0"/>
              <a:t> anno, l’1,4 % della spesa corrente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981560" y="5405154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Fonte SIOPE</a:t>
            </a:r>
            <a:br>
              <a:rPr lang="it-IT" sz="1000" u="none" dirty="0" smtClean="0">
                <a:latin typeface="Calibri" pitchFamily="34" charset="0"/>
              </a:rPr>
            </a:br>
            <a:r>
              <a:rPr lang="it-IT" sz="1000" u="none" dirty="0" smtClean="0">
                <a:latin typeface="Calibri" pitchFamily="34" charset="0"/>
              </a:rPr>
              <a:t>Anno: 2010</a:t>
            </a:r>
            <a:endParaRPr lang="it-IT" sz="1000" u="none" dirty="0">
              <a:latin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99592" y="2492896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u="none" dirty="0" smtClean="0"/>
              <a:t>La spesa delle </a:t>
            </a:r>
            <a:r>
              <a:rPr lang="it-IT" u="none" dirty="0" smtClean="0"/>
              <a:t>province </a:t>
            </a:r>
            <a:r>
              <a:rPr lang="it-IT" u="none" dirty="0" smtClean="0"/>
              <a:t>per la rappresentanza democratica assommano a € </a:t>
            </a:r>
            <a:r>
              <a:rPr lang="it-IT" u="none" dirty="0" smtClean="0"/>
              <a:t>122 </a:t>
            </a:r>
            <a:r>
              <a:rPr lang="it-IT" u="none" dirty="0" err="1" smtClean="0"/>
              <a:t>mil</a:t>
            </a:r>
            <a:r>
              <a:rPr lang="it-IT" u="none" dirty="0" smtClean="0"/>
              <a:t>, </a:t>
            </a:r>
            <a:r>
              <a:rPr lang="it-IT" u="none" dirty="0" smtClean="0"/>
              <a:t>pari all’1,4% del totale della spesa corrente.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062" y="3892986"/>
            <a:ext cx="45910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5259" y="2132856"/>
            <a:ext cx="501332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179512" y="6432376"/>
            <a:ext cx="648072" cy="381000"/>
          </a:xfrm>
        </p:spPr>
        <p:txBody>
          <a:bodyPr/>
          <a:lstStyle/>
          <a:p>
            <a:fld id="{8739014A-2DE2-427D-AED0-88FDF2C12C8B}" type="slidenum">
              <a:rPr lang="it-IT" smtClean="0"/>
              <a:pPr/>
              <a:t>5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4088" y="381000"/>
            <a:ext cx="7722368" cy="1143000"/>
          </a:xfrm>
        </p:spPr>
        <p:txBody>
          <a:bodyPr/>
          <a:lstStyle/>
          <a:p>
            <a:r>
              <a:rPr lang="it-IT" dirty="0" smtClean="0"/>
              <a:t>Le province(*) effettuano solo il 6% della spesa totale di regioni ed enti locali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39014A-2DE2-427D-AED0-88FDF2C12C8B}" type="slidenum">
              <a:rPr lang="it-IT" smtClean="0"/>
              <a:pPr/>
              <a:t>6</a:t>
            </a:fld>
            <a:endParaRPr lang="it-I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2657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1824" y="2305075"/>
            <a:ext cx="61468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953878" y="3356992"/>
            <a:ext cx="2610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Anno: 2008</a:t>
            </a:r>
          </a:p>
          <a:p>
            <a:pPr algn="l"/>
            <a:r>
              <a:rPr lang="it-IT" sz="1000" u="none" dirty="0" smtClean="0">
                <a:latin typeface="Calibri" pitchFamily="34" charset="0"/>
              </a:rPr>
              <a:t>Fonte</a:t>
            </a:r>
            <a:r>
              <a:rPr lang="it-IT" sz="1000" u="none" dirty="0" smtClean="0">
                <a:latin typeface="Calibri" pitchFamily="34" charset="0"/>
              </a:rPr>
              <a:t>: </a:t>
            </a:r>
            <a:r>
              <a:rPr lang="it-IT" sz="1000" u="none" dirty="0" smtClean="0">
                <a:latin typeface="Calibri" pitchFamily="34" charset="0"/>
              </a:rPr>
              <a:t>ISTAT – Data pubblicazione 9/11/2011</a:t>
            </a:r>
            <a:endParaRPr lang="it-IT" sz="1000" u="none" dirty="0" smtClean="0">
              <a:latin typeface="Calibri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827584" y="6464369"/>
            <a:ext cx="6840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200" u="none" dirty="0" smtClean="0">
                <a:latin typeface="Calibri" pitchFamily="34" charset="0"/>
              </a:rPr>
              <a:t>(*) Al netto della Valle d’Aosta e delle </a:t>
            </a:r>
            <a:r>
              <a:rPr lang="it-IT" sz="1200" u="none" dirty="0" smtClean="0">
                <a:latin typeface="Calibri" pitchFamily="34" charset="0"/>
              </a:rPr>
              <a:t>province di </a:t>
            </a:r>
            <a:r>
              <a:rPr lang="it-IT" sz="1200" u="none" dirty="0" smtClean="0">
                <a:latin typeface="Calibri" pitchFamily="34" charset="0"/>
              </a:rPr>
              <a:t>Bolzano e Trento</a:t>
            </a:r>
            <a:endParaRPr lang="it-IT" sz="1200" u="none" dirty="0">
              <a:latin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899592" y="3861048"/>
            <a:ext cx="4608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800" u="none" dirty="0" smtClean="0"/>
              <a:t>Nel 2008, anno più recente del quale si dispone </a:t>
            </a:r>
            <a:r>
              <a:rPr lang="it-IT" sz="1800" u="none" dirty="0" smtClean="0"/>
              <a:t>di un dato certificato e confrontabile, </a:t>
            </a:r>
            <a:r>
              <a:rPr lang="it-IT" sz="1800" u="none" dirty="0" smtClean="0"/>
              <a:t>le spese di regioni ed enti locali sono state di € 198,4 </a:t>
            </a:r>
            <a:r>
              <a:rPr lang="it-IT" sz="1800" u="none" dirty="0" err="1" smtClean="0"/>
              <a:t>mld</a:t>
            </a:r>
            <a:r>
              <a:rPr lang="it-IT" sz="1800" u="none" dirty="0" smtClean="0"/>
              <a:t>, pari ad una spesa di € 3.336 per abitante.</a:t>
            </a:r>
          </a:p>
          <a:p>
            <a:pPr algn="l"/>
            <a:r>
              <a:rPr lang="it-IT" sz="1800" u="none" dirty="0" smtClean="0"/>
              <a:t>Le province hanno contribuito a questa spesa per il 6,5%, i comuni per il 9,9%, mentre la gran parte della spesa è stata erogata dalle regioni</a:t>
            </a:r>
            <a:endParaRPr lang="it-IT" sz="18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54088" y="381000"/>
            <a:ext cx="7866384" cy="1143000"/>
          </a:xfrm>
        </p:spPr>
        <p:txBody>
          <a:bodyPr/>
          <a:lstStyle/>
          <a:p>
            <a:r>
              <a:rPr lang="it-IT" dirty="0" smtClean="0"/>
              <a:t>Le </a:t>
            </a:r>
            <a:r>
              <a:rPr lang="it-IT" dirty="0" smtClean="0"/>
              <a:t>province</a:t>
            </a:r>
            <a:r>
              <a:rPr lang="it-IT" baseline="30000" dirty="0" smtClean="0"/>
              <a:t>(*)</a:t>
            </a:r>
            <a:r>
              <a:rPr lang="it-IT" dirty="0" smtClean="0"/>
              <a:t> </a:t>
            </a:r>
            <a:r>
              <a:rPr lang="it-IT" dirty="0" smtClean="0"/>
              <a:t>effettuano solo il 4% della spesa corrente </a:t>
            </a:r>
            <a:r>
              <a:rPr lang="it-IT" dirty="0" smtClean="0"/>
              <a:t>di regioni ed enti locali</a:t>
            </a:r>
            <a:endParaRPr lang="it-IT" dirty="0"/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 cstate="print"/>
          <a:srcRect l="24532" r="7861" b="6837"/>
          <a:stretch>
            <a:fillRect/>
          </a:stretch>
        </p:blipFill>
        <p:spPr bwMode="auto">
          <a:xfrm>
            <a:off x="755576" y="4005064"/>
            <a:ext cx="3096344" cy="257043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3635897" y="4869160"/>
            <a:ext cx="5508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u="none" dirty="0" smtClean="0"/>
              <a:t>La spesa corrente delle </a:t>
            </a:r>
            <a:r>
              <a:rPr lang="it-IT" u="none" dirty="0" smtClean="0"/>
              <a:t>province </a:t>
            </a:r>
            <a:r>
              <a:rPr lang="it-IT" u="none" dirty="0" smtClean="0"/>
              <a:t>è di circa </a:t>
            </a:r>
            <a:br>
              <a:rPr lang="it-IT" u="none" dirty="0" smtClean="0"/>
            </a:br>
            <a:r>
              <a:rPr lang="it-IT" u="none" dirty="0" smtClean="0"/>
              <a:t>€ 9 </a:t>
            </a:r>
            <a:r>
              <a:rPr lang="it-IT" u="none" dirty="0" err="1" smtClean="0"/>
              <a:t>mld</a:t>
            </a:r>
            <a:r>
              <a:rPr lang="it-IT" u="none" dirty="0" smtClean="0"/>
              <a:t> l’anno. E’ solo il 4,5% della spesa degli Enti Locali: € </a:t>
            </a:r>
            <a:r>
              <a:rPr lang="it-IT" u="none" dirty="0" smtClean="0"/>
              <a:t>152 </a:t>
            </a:r>
            <a:r>
              <a:rPr lang="it-IT" u="none" dirty="0" smtClean="0"/>
              <a:t>pro capite su di un totale di </a:t>
            </a:r>
            <a:br>
              <a:rPr lang="it-IT" u="none" dirty="0" smtClean="0"/>
            </a:br>
            <a:r>
              <a:rPr lang="it-IT" u="none" dirty="0" smtClean="0"/>
              <a:t>€ </a:t>
            </a:r>
            <a:r>
              <a:rPr lang="it-IT" u="none" dirty="0" smtClean="0"/>
              <a:t>3.410 </a:t>
            </a:r>
            <a:r>
              <a:rPr lang="it-IT" u="none" dirty="0" smtClean="0"/>
              <a:t>spesi per abitante dall’insieme </a:t>
            </a:r>
            <a:r>
              <a:rPr lang="it-IT" u="none" dirty="0" smtClean="0"/>
              <a:t>delle regioni e degli enti locali</a:t>
            </a:r>
            <a:r>
              <a:rPr lang="it-IT" u="none" dirty="0" smtClean="0"/>
              <a:t>. </a:t>
            </a:r>
          </a:p>
          <a:p>
            <a:pPr algn="l"/>
            <a:endParaRPr lang="it-IT" u="none" dirty="0"/>
          </a:p>
        </p:txBody>
      </p:sp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16832"/>
            <a:ext cx="5095586" cy="2952328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4" name="CasellaDiTesto 13"/>
          <p:cNvSpPr txBox="1"/>
          <p:nvPr/>
        </p:nvSpPr>
        <p:spPr>
          <a:xfrm>
            <a:off x="827584" y="3502169"/>
            <a:ext cx="2610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Anno: 2008</a:t>
            </a:r>
          </a:p>
          <a:p>
            <a:pPr algn="l"/>
            <a:r>
              <a:rPr lang="it-IT" sz="1000" u="none" dirty="0" smtClean="0">
                <a:latin typeface="Calibri" pitchFamily="34" charset="0"/>
              </a:rPr>
              <a:t>Fonte</a:t>
            </a:r>
            <a:r>
              <a:rPr lang="it-IT" sz="1000" u="none" dirty="0" smtClean="0">
                <a:latin typeface="Calibri" pitchFamily="34" charset="0"/>
              </a:rPr>
              <a:t>: </a:t>
            </a:r>
            <a:r>
              <a:rPr lang="it-IT" sz="1000" u="none" dirty="0" smtClean="0">
                <a:latin typeface="Calibri" pitchFamily="34" charset="0"/>
              </a:rPr>
              <a:t>ISTAT – Data pubblicazione 9/11/2011</a:t>
            </a:r>
            <a:endParaRPr lang="it-IT" sz="1000" u="none" dirty="0" smtClean="0">
              <a:latin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4551995" y="6525344"/>
            <a:ext cx="4268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u="none" dirty="0" smtClean="0">
                <a:latin typeface="Calibri" pitchFamily="34" charset="0"/>
              </a:rPr>
              <a:t>(*) Al netto della Valle d’Aosta e delle province di Bolzano e Trento</a:t>
            </a:r>
            <a:endParaRPr lang="it-IT" sz="1200" u="none" dirty="0">
              <a:latin typeface="Calibri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060848"/>
            <a:ext cx="26860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179512" y="6432376"/>
            <a:ext cx="648072" cy="381000"/>
          </a:xfrm>
        </p:spPr>
        <p:txBody>
          <a:bodyPr/>
          <a:lstStyle/>
          <a:p>
            <a:fld id="{8739014A-2DE2-427D-AED0-88FDF2C12C8B}" type="slidenum">
              <a:rPr lang="it-IT" sz="1600" b="1" smtClean="0">
                <a:solidFill>
                  <a:srgbClr val="F9A13A"/>
                </a:solidFill>
              </a:rPr>
              <a:pPr/>
              <a:t>7</a:t>
            </a:fld>
            <a:endParaRPr lang="it-IT" sz="1600" b="1" dirty="0">
              <a:solidFill>
                <a:srgbClr val="F9A13A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218064" y="2082334"/>
            <a:ext cx="253466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600" u="none" dirty="0" smtClean="0"/>
              <a:t>Spesa corrente pro capite</a:t>
            </a:r>
            <a:endParaRPr lang="it-IT" sz="16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4088" y="381000"/>
            <a:ext cx="8010400" cy="1143000"/>
          </a:xfrm>
        </p:spPr>
        <p:txBody>
          <a:bodyPr/>
          <a:lstStyle/>
          <a:p>
            <a:r>
              <a:rPr lang="it-IT" dirty="0" smtClean="0"/>
              <a:t>Gli investimenti delle Province sono il 9% di quelli effettuati </a:t>
            </a:r>
            <a:r>
              <a:rPr lang="it-IT" dirty="0" smtClean="0"/>
              <a:t>da regioni ed Enti </a:t>
            </a:r>
            <a:r>
              <a:rPr lang="it-IT" dirty="0" smtClean="0"/>
              <a:t>Locali</a:t>
            </a:r>
            <a:r>
              <a:rPr lang="it-IT" baseline="30000" dirty="0" smtClean="0"/>
              <a:t>(*)</a:t>
            </a:r>
            <a:endParaRPr lang="it-IT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b="3537"/>
          <a:stretch>
            <a:fillRect/>
          </a:stretch>
        </p:blipFill>
        <p:spPr bwMode="auto">
          <a:xfrm>
            <a:off x="827584" y="1916832"/>
            <a:ext cx="5668963" cy="316835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3" cstate="print"/>
          <a:srcRect l="22185" t="10470" r="25931"/>
          <a:stretch>
            <a:fillRect/>
          </a:stretch>
        </p:blipFill>
        <p:spPr bwMode="auto">
          <a:xfrm>
            <a:off x="6444208" y="4365104"/>
            <a:ext cx="2376264" cy="246310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827584" y="522920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800" u="none" dirty="0" smtClean="0"/>
              <a:t>Gli investimenti fatti dalle Province sono circa € 3,8 </a:t>
            </a:r>
            <a:r>
              <a:rPr lang="it-IT" sz="1800" u="none" dirty="0" err="1" smtClean="0"/>
              <a:t>mld</a:t>
            </a:r>
            <a:r>
              <a:rPr lang="it-IT" sz="1800" u="none" dirty="0" smtClean="0"/>
              <a:t> l’anno, pari al 9% della spesa in conto capitale degli Enti Locali. Un investimento di € 64 per abitante su di un totale di € 704 investiti da tutti gli Enti Locali. </a:t>
            </a:r>
            <a:endParaRPr lang="it-IT" sz="1800" u="none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39552" y="6581001"/>
            <a:ext cx="4268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u="none" dirty="0" smtClean="0">
                <a:latin typeface="Calibri" pitchFamily="34" charset="0"/>
              </a:rPr>
              <a:t>(*) Al netto della Valle d’Aosta e delle province di Bolzano e Trento</a:t>
            </a:r>
            <a:endParaRPr lang="it-IT" sz="1200" u="none" dirty="0">
              <a:latin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588224" y="3645024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u="none" dirty="0" smtClean="0">
                <a:latin typeface="Calibri" pitchFamily="34" charset="0"/>
              </a:rPr>
              <a:t>Fonte: ISTAT</a:t>
            </a:r>
            <a:br>
              <a:rPr lang="it-IT" sz="1000" u="none" dirty="0" smtClean="0">
                <a:latin typeface="Calibri" pitchFamily="34" charset="0"/>
              </a:rPr>
            </a:br>
            <a:r>
              <a:rPr lang="it-IT" sz="1000" u="none" dirty="0" smtClean="0">
                <a:latin typeface="Calibri" pitchFamily="34" charset="0"/>
              </a:rPr>
              <a:t>Anno: 2008</a:t>
            </a:r>
            <a:endParaRPr lang="it-IT" sz="1000" u="none" dirty="0"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132856"/>
            <a:ext cx="24955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1862986" y="2236802"/>
            <a:ext cx="223811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600" u="none" dirty="0" smtClean="0"/>
              <a:t>Investimenti pro capite</a:t>
            </a:r>
            <a:endParaRPr lang="it-IT" sz="1600" u="none" dirty="0"/>
          </a:p>
        </p:txBody>
      </p:sp>
      <p:sp>
        <p:nvSpPr>
          <p:cNvPr id="12" name="Segnaposto numero diapositiva 2"/>
          <p:cNvSpPr>
            <a:spLocks noGrp="1"/>
          </p:cNvSpPr>
          <p:nvPr>
            <p:ph type="sldNum" sz="quarter" idx="11"/>
          </p:nvPr>
        </p:nvSpPr>
        <p:spPr>
          <a:xfrm>
            <a:off x="179512" y="6432376"/>
            <a:ext cx="648072" cy="381000"/>
          </a:xfrm>
        </p:spPr>
        <p:txBody>
          <a:bodyPr/>
          <a:lstStyle/>
          <a:p>
            <a:fld id="{8739014A-2DE2-427D-AED0-88FDF2C12C8B}" type="slidenum">
              <a:rPr lang="it-IT" smtClean="0"/>
              <a:pPr/>
              <a:t>8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lo_arancio20050113083723">
  <a:themeElements>
    <a:clrScheme name="Modello Slide Bocconi Arancio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ello Slide Bocconi Arancione">
      <a:majorFont>
        <a:latin typeface="Helvetica 65 Medium"/>
        <a:ea typeface=""/>
        <a:cs typeface=""/>
      </a:majorFont>
      <a:minorFont>
        <a:latin typeface="Sabo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utura XBlkCn B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utura XBlkCn BT" pitchFamily="34" charset="0"/>
          </a:defRPr>
        </a:defPPr>
      </a:lstStyle>
    </a:lnDef>
  </a:objectDefaults>
  <a:extraClrSchemeLst>
    <a:extraClrScheme>
      <a:clrScheme name="Modello Slide Bocconi Arancio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 Bocconi Arancio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 Bocconi Arancio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 Bocconi Arancio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 Bocconi Arancio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 Bocconi Arancio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 Bocconi Arancio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modello_arancio20050113083723</Template>
  <TotalTime>984</TotalTime>
  <Words>562</Words>
  <Application>Microsoft Office PowerPoint</Application>
  <PresentationFormat>Presentazione su schermo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8</vt:i4>
      </vt:variant>
    </vt:vector>
  </HeadingPairs>
  <TitlesOfParts>
    <vt:vector size="10" baseType="lpstr">
      <vt:lpstr>modello_arancio20050113083723</vt:lpstr>
      <vt:lpstr>Personalizza struttura</vt:lpstr>
      <vt:lpstr>Unione Province Italiane</vt:lpstr>
      <vt:lpstr>Obiettivi dello studio</vt:lpstr>
      <vt:lpstr>La spesa complessiva delle province(*) nel 2010</vt:lpstr>
      <vt:lpstr>La spesa per abitante delle province (*) nel 2010</vt:lpstr>
      <vt:lpstr>I costi della rappresentanza democratica:  € 126 mil anno, l’1,4 % della spesa corrente</vt:lpstr>
      <vt:lpstr>Le province(*) effettuano solo il 6% della spesa totale di regioni ed enti locali</vt:lpstr>
      <vt:lpstr>Le province(*) effettuano solo il 4% della spesa corrente di regioni ed enti locali</vt:lpstr>
      <vt:lpstr>Gli investimenti delle Province sono il 9% di quelli effettuati da regioni ed Enti Locali(*)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Nome della presentazione su due righe</dc:title>
  <dc:creator>Roberto Zucchetti</dc:creator>
  <cp:lastModifiedBy>Roberto Zucchetti</cp:lastModifiedBy>
  <cp:revision>13</cp:revision>
  <dcterms:created xsi:type="dcterms:W3CDTF">2011-11-14T16:52:28Z</dcterms:created>
  <dcterms:modified xsi:type="dcterms:W3CDTF">2011-11-18T13:45:50Z</dcterms:modified>
</cp:coreProperties>
</file>